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8" r:id="rId15"/>
    <p:sldId id="270" r:id="rId16"/>
    <p:sldId id="267" r:id="rId17"/>
    <p:sldId id="271" r:id="rId18"/>
    <p:sldId id="269" r:id="rId19"/>
    <p:sldId id="272" r:id="rId20"/>
    <p:sldId id="273" r:id="rId21"/>
    <p:sldId id="274" r:id="rId22"/>
    <p:sldId id="275" r:id="rId23"/>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51B9A-6CB0-45A7-AB68-E32E97C95691}" v="103" dt="2023-07-25T20:57:34.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82" d="100"/>
          <a:sy n="82" d="100"/>
        </p:scale>
        <p:origin x="7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2A93F-14C5-1049-CD29-0FEDC0F4E7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FDAACAD8-9E87-DB18-8CF4-0208D6EB4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2FF89BBA-314E-2EF5-2E11-5EBEF996D1EC}"/>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7802113A-0995-5338-2529-E2FD9B32A03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3D450A4F-E087-72D7-CF62-F4081914BD1F}"/>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425665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2A0135-3524-4D3B-1917-04688EEA65D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7D13AC7C-7B3E-F058-F555-3E8D594D54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9F2AB33-86BE-57A9-DD34-A2A82275809E}"/>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B62FEDF6-7904-0A0C-39A5-95C3433CBE57}"/>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6152F74B-E9CD-34B7-E449-D3D6D78613BE}"/>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139749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AFDF1F-977D-3E59-71EE-CE7C935C5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28AB7C31-F8E5-ABCD-F5CD-1EAB475C21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1B95AA1-75E1-B6A8-5D4A-5383B12FF16E}"/>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CE6AD2AB-DD92-18F9-504F-D1DF4DC9EB0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ECCFAA4-DDE8-D1FE-69A4-E67B96281095}"/>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176646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220B1-BD2F-87AB-36E5-732BF2B0501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7E9AA55F-B5EE-A5C9-94E1-CDE33521A0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B8F1F7E-4C97-F428-47BC-D7A47700EFA3}"/>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7E17EACB-B18E-2254-31F1-68DFCFED410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74A5D83-7379-9F5D-2393-BF43AEC017E5}"/>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9111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3F763-5707-354D-3D2A-2C262A747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6B94201E-2FA4-AAFD-2E49-AF633E567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53A542-828C-4875-0877-FE2A07CFAC82}"/>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149F9862-E9E4-6C2C-D4BF-65F8BB828A5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8B82017-75E1-1A36-AE64-815D39D79CC4}"/>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30111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1CCF4-8696-B077-6767-7402797ECE66}"/>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402B56AC-CEB3-3099-616C-5576C4D196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076C3275-5231-5E25-526A-5EE54056FE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7CEA0805-C092-47AB-5FE1-5C18A5EA9029}"/>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6" name="Marcador de pie de página 5">
            <a:extLst>
              <a:ext uri="{FF2B5EF4-FFF2-40B4-BE49-F238E27FC236}">
                <a16:creationId xmlns:a16="http://schemas.microsoft.com/office/drawing/2014/main" id="{1FAD05E3-D2C9-2F7B-353A-A0E4B471F2D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1B5B9A1F-0307-F362-9EBE-5A68F97AF232}"/>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17511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3A2B5-66FC-0684-8D4F-C4B0ADAC6E5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7D531B09-AFF5-4DCB-3DD0-1000052A8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FEAF23-DD0C-3049-411E-E1ED4705D68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8223DC72-FF90-50DF-760A-F1FDBDD0D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231842-7B31-97E5-3499-2547A44FAE7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5E0B858D-9A57-768D-DF8F-FFDEEBF7FA72}"/>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8" name="Marcador de pie de página 7">
            <a:extLst>
              <a:ext uri="{FF2B5EF4-FFF2-40B4-BE49-F238E27FC236}">
                <a16:creationId xmlns:a16="http://schemas.microsoft.com/office/drawing/2014/main" id="{D2BEFCEA-41A2-2315-11C1-D25DE968CA75}"/>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1DB7109-D7DA-02E6-0462-629DDF265CE1}"/>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380250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3ACD7-622E-1800-40FE-1360CE0D1ABA}"/>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439222E1-0835-1CB4-C83D-F68C4631A9F0}"/>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4" name="Marcador de pie de página 3">
            <a:extLst>
              <a:ext uri="{FF2B5EF4-FFF2-40B4-BE49-F238E27FC236}">
                <a16:creationId xmlns:a16="http://schemas.microsoft.com/office/drawing/2014/main" id="{4BDFD3A1-EFAC-C8E6-63DD-F129DDF06B92}"/>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4378A630-052E-38E3-12F6-AEB815F4F2E6}"/>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5674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FB3008-BDDF-B017-2423-79595C3EE9E4}"/>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3" name="Marcador de pie de página 2">
            <a:extLst>
              <a:ext uri="{FF2B5EF4-FFF2-40B4-BE49-F238E27FC236}">
                <a16:creationId xmlns:a16="http://schemas.microsoft.com/office/drawing/2014/main" id="{E11C07B5-20FC-254C-5893-4EA81F4EB5E5}"/>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1A80445F-FAA4-6F9A-12D6-33A0A8990077}"/>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142213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54F4D-E1A4-6630-FF14-C8419030AA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15029E38-36A6-E842-B945-C4176D9F3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C1164F0E-8BBE-0D02-A561-5DEC8E045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DD830E-2BE0-4389-15B5-BA855351C39B}"/>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6" name="Marcador de pie de página 5">
            <a:extLst>
              <a:ext uri="{FF2B5EF4-FFF2-40B4-BE49-F238E27FC236}">
                <a16:creationId xmlns:a16="http://schemas.microsoft.com/office/drawing/2014/main" id="{D3252EFF-63AB-5916-27F7-2000592EE5C8}"/>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0E17D0B-9DCF-71C2-1E2F-D42B8BABD719}"/>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104002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B214A-296D-693E-C763-EE4B7A1333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0930D6C1-D079-E481-165D-12C1551DF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686F7A90-9F08-2C4D-8DB9-5600D654B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0F9FFE-D6CA-7690-92B6-CE566289BDDE}"/>
              </a:ext>
            </a:extLst>
          </p:cNvPr>
          <p:cNvSpPr>
            <a:spLocks noGrp="1"/>
          </p:cNvSpPr>
          <p:nvPr>
            <p:ph type="dt" sz="half" idx="10"/>
          </p:nvPr>
        </p:nvSpPr>
        <p:spPr/>
        <p:txBody>
          <a:bodyPr/>
          <a:lstStyle/>
          <a:p>
            <a:fld id="{6CF01982-2BDB-402B-B901-06BC65AFA2E1}" type="datetimeFigureOut">
              <a:rPr lang="es-GT" smtClean="0"/>
              <a:t>26/07/2023</a:t>
            </a:fld>
            <a:endParaRPr lang="es-GT"/>
          </a:p>
        </p:txBody>
      </p:sp>
      <p:sp>
        <p:nvSpPr>
          <p:cNvPr id="6" name="Marcador de pie de página 5">
            <a:extLst>
              <a:ext uri="{FF2B5EF4-FFF2-40B4-BE49-F238E27FC236}">
                <a16:creationId xmlns:a16="http://schemas.microsoft.com/office/drawing/2014/main" id="{00888FBC-D26F-AF13-0E66-71468445875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A73A423-BFF2-133B-A890-841A6389A9BC}"/>
              </a:ext>
            </a:extLst>
          </p:cNvPr>
          <p:cNvSpPr>
            <a:spLocks noGrp="1"/>
          </p:cNvSpPr>
          <p:nvPr>
            <p:ph type="sldNum" sz="quarter" idx="12"/>
          </p:nvPr>
        </p:nvSpPr>
        <p:spPr/>
        <p:txBody>
          <a:bodyPr/>
          <a:lstStyle/>
          <a:p>
            <a:fld id="{0F02A09F-4713-401C-A2F2-6184B6EBC176}" type="slidenum">
              <a:rPr lang="es-GT" smtClean="0"/>
              <a:t>‹Nº›</a:t>
            </a:fld>
            <a:endParaRPr lang="es-GT"/>
          </a:p>
        </p:txBody>
      </p:sp>
    </p:spTree>
    <p:extLst>
      <p:ext uri="{BB962C8B-B14F-4D97-AF65-F5344CB8AC3E}">
        <p14:creationId xmlns:p14="http://schemas.microsoft.com/office/powerpoint/2010/main" val="342125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DEBA57-3D0B-2284-EAA8-9DDB136DF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CA077A2-33EC-B843-908A-D857AA8A3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F1E14027-EEA0-E53F-7445-EB675518F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01982-2BDB-402B-B901-06BC65AFA2E1}" type="datetimeFigureOut">
              <a:rPr lang="es-GT" smtClean="0"/>
              <a:t>26/07/2023</a:t>
            </a:fld>
            <a:endParaRPr lang="es-GT"/>
          </a:p>
        </p:txBody>
      </p:sp>
      <p:sp>
        <p:nvSpPr>
          <p:cNvPr id="5" name="Marcador de pie de página 4">
            <a:extLst>
              <a:ext uri="{FF2B5EF4-FFF2-40B4-BE49-F238E27FC236}">
                <a16:creationId xmlns:a16="http://schemas.microsoft.com/office/drawing/2014/main" id="{4E0E1C2F-E0AF-007C-5A83-9F9CE63F6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A0B10B29-251A-15E0-EDFC-3F96AF6C8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2A09F-4713-401C-A2F2-6184B6EBC176}" type="slidenum">
              <a:rPr lang="es-GT" smtClean="0"/>
              <a:t>‹Nº›</a:t>
            </a:fld>
            <a:endParaRPr lang="es-GT"/>
          </a:p>
        </p:txBody>
      </p:sp>
    </p:spTree>
    <p:extLst>
      <p:ext uri="{BB962C8B-B14F-4D97-AF65-F5344CB8AC3E}">
        <p14:creationId xmlns:p14="http://schemas.microsoft.com/office/powerpoint/2010/main" val="286281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C733C5-10D3-FF16-3479-77BD0A96E51F}"/>
              </a:ext>
            </a:extLst>
          </p:cNvPr>
          <p:cNvSpPr>
            <a:spLocks noGrp="1"/>
          </p:cNvSpPr>
          <p:nvPr>
            <p:ph type="ctrTitle"/>
          </p:nvPr>
        </p:nvSpPr>
        <p:spPr>
          <a:xfrm>
            <a:off x="597262" y="2984992"/>
            <a:ext cx="4629571" cy="2387600"/>
          </a:xfrm>
        </p:spPr>
        <p:txBody>
          <a:bodyPr anchor="t">
            <a:normAutofit/>
          </a:bodyPr>
          <a:lstStyle/>
          <a:p>
            <a:r>
              <a:rPr lang="es-GT" sz="5400" kern="100" dirty="0">
                <a:effectLst/>
                <a:latin typeface="Aharoni" panose="02010803020104030203" pitchFamily="2" charset="-79"/>
                <a:ea typeface="Calibri" panose="020F0502020204030204" pitchFamily="34" charset="0"/>
                <a:cs typeface="Aharoni" panose="02010803020104030203" pitchFamily="2" charset="-79"/>
              </a:rPr>
              <a:t>El personaje</a:t>
            </a:r>
            <a:br>
              <a:rPr lang="es-GT" sz="5400" kern="100" dirty="0">
                <a:effectLst/>
                <a:latin typeface="Calibri" panose="020F0502020204030204" pitchFamily="34" charset="0"/>
                <a:ea typeface="Calibri" panose="020F0502020204030204" pitchFamily="34" charset="0"/>
                <a:cs typeface="Times New Roman" panose="02020603050405020304" pitchFamily="18" charset="0"/>
              </a:rPr>
            </a:br>
            <a:endParaRPr lang="es-GT" sz="5400" dirty="0"/>
          </a:p>
        </p:txBody>
      </p:sp>
      <p:sp>
        <p:nvSpPr>
          <p:cNvPr id="3" name="Subtítulo 2">
            <a:extLst>
              <a:ext uri="{FF2B5EF4-FFF2-40B4-BE49-F238E27FC236}">
                <a16:creationId xmlns:a16="http://schemas.microsoft.com/office/drawing/2014/main" id="{BFD21B49-7488-5835-890C-67DFF9012B89}"/>
              </a:ext>
            </a:extLst>
          </p:cNvPr>
          <p:cNvSpPr>
            <a:spLocks noGrp="1"/>
          </p:cNvSpPr>
          <p:nvPr>
            <p:ph type="subTitle" idx="1"/>
          </p:nvPr>
        </p:nvSpPr>
        <p:spPr>
          <a:xfrm>
            <a:off x="1190500" y="1275143"/>
            <a:ext cx="4036333" cy="1709849"/>
          </a:xfrm>
        </p:spPr>
        <p:txBody>
          <a:bodyPr anchor="b">
            <a:normAutofit/>
          </a:bodyPr>
          <a:lstStyle/>
          <a:p>
            <a:pPr algn="l"/>
            <a:r>
              <a:rPr lang="es-ES" sz="2800" dirty="0"/>
              <a:t>SESIÓN 1:</a:t>
            </a:r>
            <a:endParaRPr lang="es-GT" sz="2800" dirty="0"/>
          </a:p>
        </p:txBody>
      </p:sp>
      <p:grpSp>
        <p:nvGrpSpPr>
          <p:cNvPr id="1033" name="Group 10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D7EDAA9-A311-E3E2-6E3A-2037A333AE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7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AD5804-976B-A475-03C0-8755246E55AD}"/>
              </a:ext>
            </a:extLst>
          </p:cNvPr>
          <p:cNvSpPr txBox="1"/>
          <p:nvPr/>
        </p:nvSpPr>
        <p:spPr>
          <a:xfrm>
            <a:off x="727693" y="2060878"/>
            <a:ext cx="6099462" cy="3544368"/>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Hamlet - Hamlet: El protagonista de la famosa obra de Shakespeare es un personaje complejo y lleno de contradicciones. Se debate entre su deseo de venganza por la muerte de su padre y su indecisión sobre cómo llevar a cabo dicha venganza.</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Jay </a:t>
            </a:r>
            <a:r>
              <a:rPr lang="es-GT" sz="1800" kern="100" dirty="0" err="1">
                <a:effectLst/>
                <a:latin typeface="Calibri" panose="020F0502020204030204" pitchFamily="34" charset="0"/>
                <a:ea typeface="Calibri" panose="020F0502020204030204" pitchFamily="34" charset="0"/>
                <a:cs typeface="Times New Roman" panose="02020603050405020304" pitchFamily="18" charset="0"/>
              </a:rPr>
              <a:t>Gatsby</a:t>
            </a: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s-GT"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Great </a:t>
            </a:r>
            <a:r>
              <a:rPr lang="es-GT" sz="1800" kern="100" dirty="0" err="1">
                <a:effectLst/>
                <a:latin typeface="Calibri" panose="020F0502020204030204" pitchFamily="34" charset="0"/>
                <a:ea typeface="Calibri" panose="020F0502020204030204" pitchFamily="34" charset="0"/>
                <a:cs typeface="Times New Roman" panose="02020603050405020304" pitchFamily="18" charset="0"/>
              </a:rPr>
              <a:t>Gatsby</a:t>
            </a: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En la novela de F. Scott Fitzgerald, </a:t>
            </a:r>
            <a:r>
              <a:rPr lang="es-GT" sz="1800" kern="100" dirty="0" err="1">
                <a:effectLst/>
                <a:latin typeface="Calibri" panose="020F0502020204030204" pitchFamily="34" charset="0"/>
                <a:ea typeface="Calibri" panose="020F0502020204030204" pitchFamily="34" charset="0"/>
                <a:cs typeface="Times New Roman" panose="02020603050405020304" pitchFamily="18" charset="0"/>
              </a:rPr>
              <a:t>Gatsby</a:t>
            </a: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es un personaje enigmático y misterioso. Aunque parece exitoso y encantador, en realidad está obsesionado con el pasado y busca desesperadamente el amor de Daisy Buchanan.</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75D21463-3647-D5AB-3DBC-748755A2A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50" y="0"/>
            <a:ext cx="4832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24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538747" y="1512629"/>
            <a:ext cx="6099462" cy="2585323"/>
          </a:xfrm>
          <a:prstGeom prst="rect">
            <a:avLst/>
          </a:prstGeom>
          <a:noFill/>
        </p:spPr>
        <p:txBody>
          <a:bodyPr wrap="square">
            <a:spAutoFit/>
          </a:bodyPr>
          <a:lstStyle/>
          <a:p>
            <a:pPr algn="ctr"/>
            <a:r>
              <a:rPr lang="es-GT" sz="5400" kern="100" dirty="0">
                <a:latin typeface="Aharoni" panose="02010803020104030203" pitchFamily="2" charset="-79"/>
                <a:ea typeface="Calibri" panose="020F0502020204030204" pitchFamily="34" charset="0"/>
                <a:cs typeface="Aharoni" panose="02010803020104030203" pitchFamily="2" charset="-79"/>
              </a:rPr>
              <a:t>Realismo o Ficción:</a:t>
            </a:r>
          </a:p>
          <a:p>
            <a:pPr algn="just"/>
            <a:r>
              <a:rPr lang="es-GT" sz="5400" kern="100" dirty="0">
                <a:latin typeface="Aharoni" panose="02010803020104030203" pitchFamily="2" charset="-79"/>
                <a:ea typeface="Calibri" panose="020F0502020204030204" pitchFamily="34" charset="0"/>
                <a:cs typeface="Aharoni" panose="02010803020104030203" pitchFamily="2" charset="-79"/>
              </a:rPr>
              <a:t>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909205" y="3429000"/>
            <a:ext cx="6099462" cy="1477328"/>
          </a:xfrm>
          <a:prstGeom prst="rect">
            <a:avLst/>
          </a:prstGeom>
          <a:noFill/>
        </p:spPr>
        <p:txBody>
          <a:bodyPr wrap="square">
            <a:spAutoFit/>
          </a:bodyPr>
          <a:lstStyle/>
          <a:p>
            <a:pPr algn="just"/>
            <a:r>
              <a:rPr lang="es-GT" sz="1800" kern="100" dirty="0">
                <a:effectLst/>
                <a:latin typeface="Calibri" panose="020F0502020204030204" pitchFamily="34" charset="0"/>
                <a:ea typeface="Calibri" panose="020F0502020204030204" pitchFamily="34" charset="0"/>
                <a:cs typeface="Times New Roman" panose="02020603050405020304" pitchFamily="18" charset="0"/>
              </a:rPr>
              <a:t>Los personajes de fantasía son aquellos que pertenecen a un mundo imaginario o sobrenatural, donde existen elementos mágicos, seres fantásticos y situaciones irreales. Algunos ejemplos de personajes de fantasía son:</a:t>
            </a:r>
          </a:p>
          <a:p>
            <a:pPr algn="just"/>
            <a:endParaRPr lang="es-GT" dirty="0"/>
          </a:p>
        </p:txBody>
      </p:sp>
      <p:pic>
        <p:nvPicPr>
          <p:cNvPr id="6146" name="Picture 2">
            <a:extLst>
              <a:ext uri="{FF2B5EF4-FFF2-40B4-BE49-F238E27FC236}">
                <a16:creationId xmlns:a16="http://schemas.microsoft.com/office/drawing/2014/main" id="{53767F51-2DD7-FD05-41A6-F98D9679A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46"/>
          <a:stretch/>
        </p:blipFill>
        <p:spPr bwMode="auto">
          <a:xfrm>
            <a:off x="7339013" y="0"/>
            <a:ext cx="4852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7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538747" y="1512629"/>
            <a:ext cx="6099462" cy="2585323"/>
          </a:xfrm>
          <a:prstGeom prst="rect">
            <a:avLst/>
          </a:prstGeom>
          <a:noFill/>
        </p:spPr>
        <p:txBody>
          <a:bodyPr wrap="square">
            <a:spAutoFit/>
          </a:bodyPr>
          <a:lstStyle/>
          <a:p>
            <a:pPr algn="ctr"/>
            <a:r>
              <a:rPr lang="es-GT" sz="5400" kern="100" dirty="0">
                <a:latin typeface="Aharoni" panose="02010803020104030203" pitchFamily="2" charset="-79"/>
                <a:ea typeface="Calibri" panose="020F0502020204030204" pitchFamily="34" charset="0"/>
                <a:cs typeface="Aharoni" panose="02010803020104030203" pitchFamily="2" charset="-79"/>
              </a:rPr>
              <a:t>Personajes de fantasía:</a:t>
            </a:r>
          </a:p>
          <a:p>
            <a:pPr algn="just"/>
            <a:r>
              <a:rPr lang="es-GT" sz="5400" kern="100" dirty="0">
                <a:latin typeface="Aharoni" panose="02010803020104030203" pitchFamily="2" charset="-79"/>
                <a:ea typeface="Calibri" panose="020F0502020204030204" pitchFamily="34" charset="0"/>
                <a:cs typeface="Aharoni" panose="02010803020104030203" pitchFamily="2" charset="-79"/>
              </a:rPr>
              <a:t>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909205" y="3429000"/>
            <a:ext cx="6099462" cy="1477328"/>
          </a:xfrm>
          <a:prstGeom prst="rect">
            <a:avLst/>
          </a:prstGeom>
          <a:noFill/>
        </p:spPr>
        <p:txBody>
          <a:bodyPr wrap="square">
            <a:spAutoFit/>
          </a:bodyPr>
          <a:lstStyle/>
          <a:p>
            <a:pPr algn="just"/>
            <a:r>
              <a:rPr lang="es-GT" sz="1800" kern="100" dirty="0">
                <a:effectLst/>
                <a:latin typeface="Calibri" panose="020F0502020204030204" pitchFamily="34" charset="0"/>
                <a:ea typeface="Calibri" panose="020F0502020204030204" pitchFamily="34" charset="0"/>
                <a:cs typeface="Times New Roman" panose="02020603050405020304" pitchFamily="18" charset="0"/>
              </a:rPr>
              <a:t>Los personajes de fantasía son aquellos que pertenecen a un mundo imaginario o sobrenatural, donde existen elementos mágicos, seres fantásticos y situaciones irreales. Algunos ejemplos de personajes de fantasía son:</a:t>
            </a:r>
          </a:p>
          <a:p>
            <a:pPr algn="just"/>
            <a:endParaRPr lang="es-GT" dirty="0"/>
          </a:p>
        </p:txBody>
      </p:sp>
      <p:pic>
        <p:nvPicPr>
          <p:cNvPr id="9218" name="Picture 2">
            <a:extLst>
              <a:ext uri="{FF2B5EF4-FFF2-40B4-BE49-F238E27FC236}">
                <a16:creationId xmlns:a16="http://schemas.microsoft.com/office/drawing/2014/main" id="{11B62D8C-D9B7-80CB-4D6F-A51C7E451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720" y="0"/>
            <a:ext cx="4526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9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76A08D3-C030-49BE-D946-316037959096}"/>
              </a:ext>
            </a:extLst>
          </p:cNvPr>
          <p:cNvSpPr txBox="1"/>
          <p:nvPr/>
        </p:nvSpPr>
        <p:spPr>
          <a:xfrm>
            <a:off x="932355" y="2618773"/>
            <a:ext cx="6099462" cy="1857368"/>
          </a:xfrm>
          <a:prstGeom prst="rect">
            <a:avLst/>
          </a:prstGeom>
          <a:noFill/>
        </p:spPr>
        <p:txBody>
          <a:bodyPr wrap="square">
            <a:spAutoFit/>
          </a:bodyPr>
          <a:lstStyle/>
          <a:p>
            <a:pPr marL="342900" lvl="0" indent="-342900" algn="just">
              <a:lnSpc>
                <a:spcPct val="107000"/>
              </a:lnSpc>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Criaturas míticas: Dragones, unicornios, elfos, hadas, sirenas, vampiros, etc.</a:t>
            </a:r>
          </a:p>
          <a:p>
            <a:pPr marL="342900" lvl="0" indent="-342900" algn="just">
              <a:lnSpc>
                <a:spcPct val="107000"/>
              </a:lnSpc>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Seres sobrenaturales: Brujas, magos, hechiceros, dioses y diosas, ángeles, demonios, etc.</a:t>
            </a:r>
          </a:p>
          <a:p>
            <a:pPr marL="342900" lvl="0" indent="-342900" algn="just">
              <a:lnSpc>
                <a:spcPct val="107000"/>
              </a:lnSpc>
              <a:spcAft>
                <a:spcPts val="800"/>
              </a:spcAft>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Héroes y heroínas épicas: Guerreros con habilidades especiales, elegidos destinados a cumplir una misión, etc.</a:t>
            </a:r>
          </a:p>
        </p:txBody>
      </p:sp>
      <p:pic>
        <p:nvPicPr>
          <p:cNvPr id="7174" name="Picture 6">
            <a:extLst>
              <a:ext uri="{FF2B5EF4-FFF2-40B4-BE49-F238E27FC236}">
                <a16:creationId xmlns:a16="http://schemas.microsoft.com/office/drawing/2014/main" id="{C4ABF6EB-1E09-CBAC-AD86-68C0C7F8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77536"/>
            <a:ext cx="4775200" cy="693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4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538747" y="1512629"/>
            <a:ext cx="6099462" cy="2585323"/>
          </a:xfrm>
          <a:prstGeom prst="rect">
            <a:avLst/>
          </a:prstGeom>
          <a:noFill/>
        </p:spPr>
        <p:txBody>
          <a:bodyPr wrap="square">
            <a:spAutoFit/>
          </a:bodyPr>
          <a:lstStyle/>
          <a:p>
            <a:pPr algn="ctr"/>
            <a:r>
              <a:rPr lang="es-GT" sz="5400" kern="100" dirty="0">
                <a:latin typeface="Aharoni" panose="02010803020104030203" pitchFamily="2" charset="-79"/>
                <a:ea typeface="Calibri" panose="020F0502020204030204" pitchFamily="34" charset="0"/>
                <a:cs typeface="Aharoni" panose="02010803020104030203" pitchFamily="2" charset="-79"/>
              </a:rPr>
              <a:t>Personajes de realismo:</a:t>
            </a:r>
          </a:p>
          <a:p>
            <a:pPr algn="just"/>
            <a:r>
              <a:rPr lang="es-GT" sz="5400" kern="100" dirty="0">
                <a:latin typeface="Aharoni" panose="02010803020104030203" pitchFamily="2" charset="-79"/>
                <a:ea typeface="Calibri" panose="020F0502020204030204" pitchFamily="34" charset="0"/>
                <a:cs typeface="Aharoni" panose="02010803020104030203" pitchFamily="2" charset="-79"/>
              </a:rPr>
              <a:t>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772045" y="3376391"/>
            <a:ext cx="6099462" cy="1953740"/>
          </a:xfrm>
          <a:prstGeom prst="rect">
            <a:avLst/>
          </a:prstGeom>
          <a:noFill/>
        </p:spPr>
        <p:txBody>
          <a:bodyPr wrap="square">
            <a:spAutoFit/>
          </a:bodyPr>
          <a:lstStyle/>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Los personajes de realismo se basan en el mundo real y en situaciones cotidianas, sin elementos fantásticos o sobrenaturales. Estos personajes reflejan la vida y las experiencias humanas de una manera más cercana a la realidad. Algunos ejemplos de personajes de realismo son:</a:t>
            </a:r>
          </a:p>
          <a:p>
            <a:pPr algn="just"/>
            <a:endParaRPr lang="es-GT" dirty="0"/>
          </a:p>
        </p:txBody>
      </p:sp>
      <p:pic>
        <p:nvPicPr>
          <p:cNvPr id="11266" name="Picture 2">
            <a:extLst>
              <a:ext uri="{FF2B5EF4-FFF2-40B4-BE49-F238E27FC236}">
                <a16:creationId xmlns:a16="http://schemas.microsoft.com/office/drawing/2014/main" id="{E9775C12-47E8-A540-3A3B-C09A7BE67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125" y="0"/>
            <a:ext cx="4846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1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0" y="1482149"/>
            <a:ext cx="6099462" cy="923330"/>
          </a:xfrm>
          <a:prstGeom prst="rect">
            <a:avLst/>
          </a:prstGeom>
          <a:noFill/>
        </p:spPr>
        <p:txBody>
          <a:bodyPr wrap="square">
            <a:spAutoFit/>
          </a:bodyPr>
          <a:lstStyle/>
          <a:p>
            <a:pPr algn="just"/>
            <a:r>
              <a:rPr lang="es-GT" sz="5400" kern="100" dirty="0">
                <a:latin typeface="Aharoni" panose="02010803020104030203" pitchFamily="2" charset="-79"/>
                <a:ea typeface="Calibri" panose="020F0502020204030204" pitchFamily="34" charset="0"/>
                <a:cs typeface="Aharoni" panose="02010803020104030203" pitchFamily="2" charset="-79"/>
              </a:rPr>
              <a:t>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878725" y="2448758"/>
            <a:ext cx="6099462" cy="3139193"/>
          </a:xfrm>
          <a:prstGeom prst="rect">
            <a:avLst/>
          </a:prstGeom>
          <a:noFill/>
        </p:spPr>
        <p:txBody>
          <a:bodyPr wrap="square">
            <a:spAutoFit/>
          </a:bodyPr>
          <a:lstStyle/>
          <a:p>
            <a:pPr marL="342900" lvl="0" indent="-342900" algn="just">
              <a:lnSpc>
                <a:spcPct val="107000"/>
              </a:lnSpc>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Personas comunes: Hombres, mujeres y niños con profesiones y vidas cotidianas.</a:t>
            </a:r>
          </a:p>
          <a:p>
            <a:pPr marL="342900" lvl="0" indent="-342900" algn="just">
              <a:lnSpc>
                <a:spcPct val="107000"/>
              </a:lnSpc>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Personajes históricos: Basados en personas reales del pasado.</a:t>
            </a:r>
          </a:p>
          <a:p>
            <a:pPr marL="342900" lvl="0" indent="-342900" algn="just">
              <a:lnSpc>
                <a:spcPct val="107000"/>
              </a:lnSpc>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Personajes contemporáneos: Representaciones de individuos que podríamos encontrar en la sociedad actual.</a:t>
            </a:r>
          </a:p>
          <a:p>
            <a:pPr marL="342900" lvl="0" indent="-342900" algn="just">
              <a:lnSpc>
                <a:spcPct val="107000"/>
              </a:lnSpc>
              <a:spcAft>
                <a:spcPts val="800"/>
              </a:spcAft>
              <a:buFont typeface="+mj-lt"/>
              <a:buAutoNum type="arabicPeriod"/>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Personajes con conflictos y emociones humanas: Reflejan los sentimientos, deseos, miedos y ambiciones que experimentamos en la vida real.</a:t>
            </a:r>
          </a:p>
          <a:p>
            <a:pPr algn="just"/>
            <a:endParaRPr lang="es-GT" dirty="0"/>
          </a:p>
        </p:txBody>
      </p:sp>
      <p:pic>
        <p:nvPicPr>
          <p:cNvPr id="10242" name="Picture 2">
            <a:extLst>
              <a:ext uri="{FF2B5EF4-FFF2-40B4-BE49-F238E27FC236}">
                <a16:creationId xmlns:a16="http://schemas.microsoft.com/office/drawing/2014/main" id="{1BC37E0D-C6CF-E0CC-74B9-8548DAD8D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63" y="0"/>
            <a:ext cx="4567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0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538747" y="1512629"/>
            <a:ext cx="6099462" cy="2585323"/>
          </a:xfrm>
          <a:prstGeom prst="rect">
            <a:avLst/>
          </a:prstGeom>
          <a:noFill/>
        </p:spPr>
        <p:txBody>
          <a:bodyPr wrap="square">
            <a:spAutoFit/>
          </a:bodyPr>
          <a:lstStyle/>
          <a:p>
            <a:pPr algn="ctr"/>
            <a:r>
              <a:rPr lang="es-GT" sz="5400" kern="100" dirty="0">
                <a:latin typeface="Aharoni" panose="02010803020104030203" pitchFamily="2" charset="-79"/>
                <a:ea typeface="Calibri" panose="020F0502020204030204" pitchFamily="34" charset="0"/>
                <a:cs typeface="Aharoni" panose="02010803020104030203" pitchFamily="2" charset="-79"/>
              </a:rPr>
              <a:t>Personajes y Escenarios:</a:t>
            </a:r>
          </a:p>
          <a:p>
            <a:pPr algn="just"/>
            <a:r>
              <a:rPr lang="es-GT" sz="5400" kern="100" dirty="0">
                <a:latin typeface="Aharoni" panose="02010803020104030203" pitchFamily="2" charset="-79"/>
                <a:ea typeface="Calibri" panose="020F0502020204030204" pitchFamily="34" charset="0"/>
                <a:cs typeface="Aharoni" panose="02010803020104030203" pitchFamily="2" charset="-79"/>
              </a:rPr>
              <a:t>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772045" y="3376391"/>
            <a:ext cx="6099462" cy="2352695"/>
          </a:xfrm>
          <a:prstGeom prst="rect">
            <a:avLst/>
          </a:prstGeom>
          <a:noFill/>
        </p:spPr>
        <p:txBody>
          <a:bodyPr wrap="square">
            <a:spAutoFit/>
          </a:bodyPr>
          <a:lstStyle/>
          <a:p>
            <a:pPr algn="just">
              <a:lnSpc>
                <a:spcPct val="107000"/>
              </a:lnSpc>
              <a:spcAft>
                <a:spcPts val="800"/>
              </a:spcAft>
            </a:pPr>
            <a:r>
              <a:rPr lang="es-GT" sz="1800" b="1" kern="100" dirty="0">
                <a:effectLst/>
                <a:latin typeface="Calibri" panose="020F0502020204030204" pitchFamily="34" charset="0"/>
                <a:ea typeface="Calibri" panose="020F0502020204030204" pitchFamily="34" charset="0"/>
                <a:cs typeface="Times New Roman" panose="02020603050405020304" pitchFamily="18" charset="0"/>
              </a:rPr>
              <a:t>Escenarios:</a:t>
            </a:r>
            <a:endParaRPr lang="es-G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Los escenarios son los lugares físicos o contextuales donde se desarrolla la historia. Pueden ser reales o imaginarios, y establecen el ambiente y la atmósfera en la que los personajes interactúan. Los escenarios pueden ser tan simples como una habitación o tan vastos como un mundo ficticio completo.</a:t>
            </a:r>
          </a:p>
          <a:p>
            <a:pPr algn="just"/>
            <a:endParaRPr lang="es-GT" dirty="0"/>
          </a:p>
        </p:txBody>
      </p:sp>
      <p:pic>
        <p:nvPicPr>
          <p:cNvPr id="13314" name="Picture 2">
            <a:extLst>
              <a:ext uri="{FF2B5EF4-FFF2-40B4-BE49-F238E27FC236}">
                <a16:creationId xmlns:a16="http://schemas.microsoft.com/office/drawing/2014/main" id="{A50CC323-36E5-56BF-D8E9-D30ED6945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013" y="-52609"/>
            <a:ext cx="4852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76A08D3-C030-49BE-D946-316037959096}"/>
              </a:ext>
            </a:extLst>
          </p:cNvPr>
          <p:cNvSpPr txBox="1"/>
          <p:nvPr/>
        </p:nvSpPr>
        <p:spPr>
          <a:xfrm>
            <a:off x="726325" y="2751551"/>
            <a:ext cx="6099462" cy="2250103"/>
          </a:xfrm>
          <a:prstGeom prst="rect">
            <a:avLst/>
          </a:prstGeom>
          <a:noFill/>
        </p:spPr>
        <p:txBody>
          <a:bodyPr wrap="square">
            <a:spAutoFit/>
          </a:bodyPr>
          <a:lstStyle/>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Además, los escenarios pueden ser simbólicos y representar temas o ideas más amplias. Por ejemplo, un bosque oscuro puede representar el miedo o la incertidumbre, mientras que una casa abandonada puede simbolizar el pasado olvidado. Estos elementos pueden afectar la psicología de los personajes y agregar capas de significado a la historia.</a:t>
            </a:r>
          </a:p>
          <a:p>
            <a:pPr algn="just"/>
            <a:endParaRPr lang="es-GT" dirty="0"/>
          </a:p>
        </p:txBody>
      </p:sp>
      <p:pic>
        <p:nvPicPr>
          <p:cNvPr id="12292" name="Picture 4">
            <a:extLst>
              <a:ext uri="{FF2B5EF4-FFF2-40B4-BE49-F238E27FC236}">
                <a16:creationId xmlns:a16="http://schemas.microsoft.com/office/drawing/2014/main" id="{5A232ECE-26AE-ECBA-EE17-14E8A32BE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59" y="0"/>
            <a:ext cx="4745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9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76A08D3-C030-49BE-D946-316037959096}"/>
              </a:ext>
            </a:extLst>
          </p:cNvPr>
          <p:cNvSpPr txBox="1"/>
          <p:nvPr/>
        </p:nvSpPr>
        <p:spPr>
          <a:xfrm>
            <a:off x="497724" y="2614391"/>
            <a:ext cx="6421235" cy="3435556"/>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s-GT" sz="1800" b="1" kern="100" dirty="0">
                <a:effectLst/>
                <a:latin typeface="Calibri" panose="020F0502020204030204" pitchFamily="34" charset="0"/>
                <a:ea typeface="Calibri" panose="020F0502020204030204" pitchFamily="34" charset="0"/>
                <a:cs typeface="Times New Roman" panose="02020603050405020304" pitchFamily="18" charset="0"/>
              </a:rPr>
              <a:t>Personaje: Harry Potter</a:t>
            </a:r>
            <a:endParaRPr lang="es-G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GT" sz="1800" b="1" kern="100" dirty="0">
                <a:effectLst/>
                <a:latin typeface="Calibri" panose="020F0502020204030204" pitchFamily="34" charset="0"/>
                <a:ea typeface="Calibri" panose="020F0502020204030204" pitchFamily="34" charset="0"/>
                <a:cs typeface="Times New Roman" panose="02020603050405020304" pitchFamily="18" charset="0"/>
              </a:rPr>
              <a:t>Escenario: El Colegio Hogwarts de Magia y Hechicería.</a:t>
            </a:r>
            <a:endParaRPr lang="es-G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En la serie de libros y películas de Harry Potter, el personaje principal, Harry Potter, vive en un mundo mágico oculto dentro del mundo real. El escenario principal es el Colegio Hogwarts de Magia y Hechicería, una escuela de magia donde Harry y sus amigos aprenden hechicería y se enfrentan a desafíos mágicos mientras lidian con problemas y relaciones personales del mundo real.</a:t>
            </a:r>
          </a:p>
          <a:p>
            <a:pPr algn="just"/>
            <a:endParaRPr lang="es-GT" dirty="0"/>
          </a:p>
        </p:txBody>
      </p:sp>
      <p:pic>
        <p:nvPicPr>
          <p:cNvPr id="14338" name="Picture 2">
            <a:extLst>
              <a:ext uri="{FF2B5EF4-FFF2-40B4-BE49-F238E27FC236}">
                <a16:creationId xmlns:a16="http://schemas.microsoft.com/office/drawing/2014/main" id="{970C9671-24C2-F95C-E7C2-1812FDFCB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281" y="0"/>
            <a:ext cx="4617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6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3FAA23-CE1E-B2AC-CCB4-2D41FC318009}"/>
              </a:ext>
            </a:extLst>
          </p:cNvPr>
          <p:cNvSpPr txBox="1"/>
          <p:nvPr/>
        </p:nvSpPr>
        <p:spPr>
          <a:xfrm>
            <a:off x="594360" y="2345174"/>
            <a:ext cx="6096000" cy="923330"/>
          </a:xfrm>
          <a:prstGeom prst="rect">
            <a:avLst/>
          </a:prstGeom>
          <a:noFill/>
        </p:spPr>
        <p:txBody>
          <a:bodyPr wrap="square">
            <a:spAutoFit/>
          </a:bodyPr>
          <a:lstStyle/>
          <a:p>
            <a:pPr algn="ctr"/>
            <a:r>
              <a:rPr lang="es-ES" sz="5400" kern="100" dirty="0">
                <a:latin typeface="Aharoni" panose="02010803020104030203" pitchFamily="2" charset="-79"/>
                <a:ea typeface="Calibri" panose="020F0502020204030204" pitchFamily="34" charset="0"/>
                <a:cs typeface="Aharoni" panose="02010803020104030203" pitchFamily="2" charset="-79"/>
              </a:rPr>
              <a:t>T</a:t>
            </a:r>
            <a:r>
              <a:rPr lang="es-GT" sz="5400" kern="100" dirty="0" err="1">
                <a:latin typeface="Aharoni" panose="02010803020104030203" pitchFamily="2" charset="-79"/>
                <a:ea typeface="Calibri" panose="020F0502020204030204" pitchFamily="34" charset="0"/>
                <a:cs typeface="Aharoni" panose="02010803020104030203" pitchFamily="2" charset="-79"/>
              </a:rPr>
              <a:t>area</a:t>
            </a:r>
            <a:r>
              <a:rPr lang="es-GT" sz="5400" kern="100" dirty="0">
                <a:latin typeface="Aharoni" panose="02010803020104030203" pitchFamily="2" charset="-79"/>
                <a:ea typeface="Calibri" panose="020F0502020204030204" pitchFamily="34" charset="0"/>
                <a:cs typeface="Aharoni" panose="02010803020104030203" pitchFamily="2" charset="-79"/>
              </a:rPr>
              <a:t>:</a:t>
            </a:r>
          </a:p>
        </p:txBody>
      </p:sp>
      <p:sp>
        <p:nvSpPr>
          <p:cNvPr id="5" name="CuadroTexto 4">
            <a:extLst>
              <a:ext uri="{FF2B5EF4-FFF2-40B4-BE49-F238E27FC236}">
                <a16:creationId xmlns:a16="http://schemas.microsoft.com/office/drawing/2014/main" id="{3287D6F3-2BFC-44B5-0841-A60C47EC53E7}"/>
              </a:ext>
            </a:extLst>
          </p:cNvPr>
          <p:cNvSpPr txBox="1"/>
          <p:nvPr/>
        </p:nvSpPr>
        <p:spPr>
          <a:xfrm>
            <a:off x="594360" y="3429000"/>
            <a:ext cx="6096000" cy="3362011"/>
          </a:xfrm>
          <a:prstGeom prst="rect">
            <a:avLst/>
          </a:prstGeom>
          <a:noFill/>
        </p:spPr>
        <p:txBody>
          <a:bodyPr wrap="square">
            <a:spAutoFit/>
          </a:bodyPr>
          <a:lstStyle/>
          <a:p>
            <a:pPr marL="457200"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Para la siguiente sesión deberás tener en mente o escrito un personaje:</a:t>
            </a:r>
            <a:endParaRPr lang="es-GT" kern="1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Su nombre.</a:t>
            </a:r>
          </a:p>
          <a:p>
            <a:pPr marL="742950" indent="-285750" algn="just">
              <a:lnSpc>
                <a:spcPct val="107000"/>
              </a:lnSpc>
              <a:spcAft>
                <a:spcPts val="800"/>
              </a:spcAft>
              <a:buFont typeface="Arial" panose="020B0604020202020204" pitchFamily="34" charset="0"/>
              <a:buChar char="•"/>
            </a:pPr>
            <a:r>
              <a:rPr lang="es-GT" kern="100" dirty="0">
                <a:latin typeface="Calibri" panose="020F0502020204030204" pitchFamily="34" charset="0"/>
                <a:ea typeface="Calibri" panose="020F0502020204030204" pitchFamily="34" charset="0"/>
                <a:cs typeface="Times New Roman" panose="02020603050405020304" pitchFamily="18" charset="0"/>
              </a:rPr>
              <a:t>Será protagonista, antagonista o alguna de las categorías antes vista.</a:t>
            </a:r>
            <a:endParaRPr lang="es-G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Arial" panose="020B0604020202020204" pitchFamily="34" charset="0"/>
              <a:buChar char="•"/>
            </a:pPr>
            <a:r>
              <a:rPr lang="es-GT" kern="100" dirty="0">
                <a:latin typeface="Calibri" panose="020F0502020204030204" pitchFamily="34" charset="0"/>
                <a:ea typeface="Calibri" panose="020F0502020204030204" pitchFamily="34" charset="0"/>
                <a:cs typeface="Times New Roman" panose="02020603050405020304" pitchFamily="18" charset="0"/>
              </a:rPr>
              <a:t>Puedes escoger si será de ficción o realismo.</a:t>
            </a:r>
          </a:p>
          <a:p>
            <a:pPr marL="742950" indent="-285750" algn="just">
              <a:lnSpc>
                <a:spcPct val="107000"/>
              </a:lnSpc>
              <a:spcAft>
                <a:spcPts val="800"/>
              </a:spcAft>
              <a:buFont typeface="Arial" panose="020B0604020202020204" pitchFamily="34" charset="0"/>
              <a:buChar char="•"/>
            </a:pPr>
            <a:r>
              <a:rPr lang="es-GT" kern="100" dirty="0">
                <a:latin typeface="Calibri" panose="020F0502020204030204" pitchFamily="34" charset="0"/>
                <a:ea typeface="Calibri" panose="020F0502020204030204" pitchFamily="34" charset="0"/>
                <a:cs typeface="Times New Roman" panose="02020603050405020304" pitchFamily="18" charset="0"/>
              </a:rPr>
              <a:t>Y tener un escenario donde se llevará acabo la historia.</a:t>
            </a:r>
          </a:p>
          <a:p>
            <a:pPr marL="457200" algn="just">
              <a:lnSpc>
                <a:spcPct val="107000"/>
              </a:lnSpc>
              <a:spcAft>
                <a:spcPts val="800"/>
              </a:spcAft>
            </a:pPr>
            <a:endParaRPr lang="es-GT"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es-G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a:extLst>
              <a:ext uri="{FF2B5EF4-FFF2-40B4-BE49-F238E27FC236}">
                <a16:creationId xmlns:a16="http://schemas.microsoft.com/office/drawing/2014/main" id="{C1BF6F0C-9927-077D-BFF1-F6F318FA1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0" y="0"/>
            <a:ext cx="43281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98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4948AC5-50F5-0391-651E-E2C74843A886}"/>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00" dirty="0">
                <a:latin typeface="Aharoni" panose="02010803020104030203" pitchFamily="2" charset="-79"/>
                <a:ea typeface="Calibri" panose="020F0502020204030204" pitchFamily="34" charset="0"/>
                <a:cs typeface="Aharoni" panose="02010803020104030203" pitchFamily="2" charset="-79"/>
              </a:rPr>
              <a:t>TEMAS A TRATAR:</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A9D7F8A6-6F0D-EBD9-131A-062649A2FD91}"/>
              </a:ext>
            </a:extLst>
          </p:cNvPr>
          <p:cNvSpPr txBox="1"/>
          <p:nvPr/>
        </p:nvSpPr>
        <p:spPr>
          <a:xfrm>
            <a:off x="640080" y="2872899"/>
            <a:ext cx="4243589" cy="332066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effectLst/>
              </a:rPr>
              <a:t>¿Qué es un personaje?</a:t>
            </a:r>
          </a:p>
          <a:p>
            <a:pPr indent="-228600">
              <a:lnSpc>
                <a:spcPct val="90000"/>
              </a:lnSpc>
              <a:spcAft>
                <a:spcPts val="600"/>
              </a:spcAft>
              <a:buFont typeface="Arial" panose="020B0604020202020204" pitchFamily="34" charset="0"/>
              <a:buChar char="•"/>
            </a:pPr>
            <a:endParaRPr lang="en-US" sz="2000">
              <a:effectLst/>
            </a:endParaRPr>
          </a:p>
          <a:p>
            <a:pPr marL="285750" indent="-228600">
              <a:lnSpc>
                <a:spcPct val="90000"/>
              </a:lnSpc>
              <a:spcAft>
                <a:spcPts val="600"/>
              </a:spcAft>
              <a:buFont typeface="Arial" panose="020B0604020202020204" pitchFamily="34" charset="0"/>
              <a:buChar char="•"/>
            </a:pPr>
            <a:r>
              <a:rPr lang="en-US" sz="2000"/>
              <a:t>Tipos de personajes.</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¿Fantasía o realismo?</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Conflictos.</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Escenarios.</a:t>
            </a:r>
          </a:p>
        </p:txBody>
      </p:sp>
      <p:pic>
        <p:nvPicPr>
          <p:cNvPr id="2050" name="Picture 2">
            <a:extLst>
              <a:ext uri="{FF2B5EF4-FFF2-40B4-BE49-F238E27FC236}">
                <a16:creationId xmlns:a16="http://schemas.microsoft.com/office/drawing/2014/main" id="{E7EA2E6E-C8B8-01E2-3CCD-6AF4F52D7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79" r="-1" b="1324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2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39ED13-2384-CDB4-1954-DEC773951B50}"/>
              </a:ext>
            </a:extLst>
          </p:cNvPr>
          <p:cNvSpPr txBox="1"/>
          <p:nvPr/>
        </p:nvSpPr>
        <p:spPr>
          <a:xfrm>
            <a:off x="1041722" y="1350827"/>
            <a:ext cx="6094070" cy="1856149"/>
          </a:xfrm>
          <a:prstGeom prst="rect">
            <a:avLst/>
          </a:prstGeom>
          <a:noFill/>
        </p:spPr>
        <p:txBody>
          <a:bodyPr wrap="square">
            <a:spAutoFit/>
          </a:bodyPr>
          <a:lstStyle/>
          <a:p>
            <a:pPr algn="ctr">
              <a:lnSpc>
                <a:spcPct val="107000"/>
              </a:lnSpc>
              <a:spcAft>
                <a:spcPts val="800"/>
              </a:spcAft>
            </a:pPr>
            <a:r>
              <a:rPr lang="es-GT" sz="5400" kern="100" dirty="0">
                <a:latin typeface="Aharoni" panose="02010803020104030203" pitchFamily="2" charset="-79"/>
                <a:ea typeface="Calibri" panose="020F0502020204030204" pitchFamily="34" charset="0"/>
                <a:cs typeface="Aharoni" panose="02010803020104030203" pitchFamily="2" charset="-79"/>
              </a:rPr>
              <a:t>¿Qué es un personaje?</a:t>
            </a:r>
          </a:p>
        </p:txBody>
      </p:sp>
      <p:pic>
        <p:nvPicPr>
          <p:cNvPr id="3074" name="Picture 2">
            <a:extLst>
              <a:ext uri="{FF2B5EF4-FFF2-40B4-BE49-F238E27FC236}">
                <a16:creationId xmlns:a16="http://schemas.microsoft.com/office/drawing/2014/main" id="{28E69327-9AF2-2882-247F-55D12DFB7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653" y="0"/>
            <a:ext cx="4383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E19CD7A-E88A-FD52-D9E2-6E0844BDDF20}"/>
              </a:ext>
            </a:extLst>
          </p:cNvPr>
          <p:cNvSpPr txBox="1"/>
          <p:nvPr/>
        </p:nvSpPr>
        <p:spPr>
          <a:xfrm>
            <a:off x="1181483" y="3206976"/>
            <a:ext cx="6157730" cy="1561005"/>
          </a:xfrm>
          <a:prstGeom prst="rect">
            <a:avLst/>
          </a:prstGeom>
          <a:noFill/>
        </p:spPr>
        <p:txBody>
          <a:bodyPr wrap="square">
            <a:spAutoFit/>
          </a:bodyPr>
          <a:lstStyle/>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Un personaje es como un "individuo" dentro de una historia. Imagina que estás leyendo un libro o viendo una película: los personajes son las personas (o criaturas) que aparecen en ella. Son como los actores de una obra, pero en lugar de ser reales, existen en el mundo creado por el autor.</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2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DDF106-8995-0706-91BF-CB4D5ADA9654}"/>
              </a:ext>
            </a:extLst>
          </p:cNvPr>
          <p:cNvSpPr txBox="1"/>
          <p:nvPr/>
        </p:nvSpPr>
        <p:spPr>
          <a:xfrm>
            <a:off x="905720" y="2500316"/>
            <a:ext cx="6094070" cy="1857368"/>
          </a:xfrm>
          <a:prstGeom prst="rect">
            <a:avLst/>
          </a:prstGeom>
          <a:noFill/>
        </p:spPr>
        <p:txBody>
          <a:bodyPr wrap="square">
            <a:spAutoFit/>
          </a:bodyPr>
          <a:lstStyle/>
          <a:p>
            <a:pPr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Los personajes son importantes porque hacen que la historia cobre vida. Sus acciones, emociones y relaciones entre ellos nos ayudan a entender la trama y nos hacen interesarnos por lo que sucede. Algunos personajes pueden ser queridos, odiados, admirados o incluso temidos, dependiendo de cómo estén escritos.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901095B7-A66B-2005-24E2-EE9455119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209" y="0"/>
            <a:ext cx="43327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F70604D-96F2-65F6-9481-00132F565A4F}"/>
              </a:ext>
            </a:extLst>
          </p:cNvPr>
          <p:cNvSpPr txBox="1"/>
          <p:nvPr/>
        </p:nvSpPr>
        <p:spPr>
          <a:xfrm>
            <a:off x="162104" y="2400543"/>
            <a:ext cx="7162425" cy="861005"/>
          </a:xfrm>
          <a:prstGeom prst="rect">
            <a:avLst/>
          </a:prstGeom>
          <a:noFill/>
        </p:spPr>
        <p:txBody>
          <a:bodyPr wrap="square">
            <a:spAutoFit/>
          </a:bodyPr>
          <a:lstStyle/>
          <a:p>
            <a:pPr algn="ctr">
              <a:lnSpc>
                <a:spcPct val="90000"/>
              </a:lnSpc>
              <a:spcBef>
                <a:spcPct val="0"/>
              </a:spcBef>
              <a:spcAft>
                <a:spcPts val="600"/>
              </a:spcAft>
            </a:pPr>
            <a:r>
              <a:rPr lang="es-GT" sz="5400" kern="100" dirty="0">
                <a:latin typeface="Aharoni" panose="02010803020104030203" pitchFamily="2" charset="-79"/>
                <a:ea typeface="Calibri" panose="020F0502020204030204" pitchFamily="34" charset="0"/>
                <a:cs typeface="Aharoni" panose="02010803020104030203" pitchFamily="2" charset="-79"/>
              </a:rPr>
              <a:t>Tipos de personaje:</a:t>
            </a:r>
          </a:p>
        </p:txBody>
      </p:sp>
      <p:pic>
        <p:nvPicPr>
          <p:cNvPr id="5122" name="Picture 2">
            <a:extLst>
              <a:ext uri="{FF2B5EF4-FFF2-40B4-BE49-F238E27FC236}">
                <a16:creationId xmlns:a16="http://schemas.microsoft.com/office/drawing/2014/main" id="{704AB7EE-0103-3776-A8D2-130AFE97A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873" y="0"/>
            <a:ext cx="42741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E341661-41D8-8F59-765D-C89EB74BB0A4}"/>
              </a:ext>
            </a:extLst>
          </p:cNvPr>
          <p:cNvSpPr txBox="1"/>
          <p:nvPr/>
        </p:nvSpPr>
        <p:spPr>
          <a:xfrm>
            <a:off x="1322421" y="3356302"/>
            <a:ext cx="6097554" cy="1754326"/>
          </a:xfrm>
          <a:prstGeom prst="rect">
            <a:avLst/>
          </a:prstGeom>
          <a:noFill/>
        </p:spPr>
        <p:txBody>
          <a:bodyPr wrap="square">
            <a:spAutoFit/>
          </a:bodyPr>
          <a:lstStyle/>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Protagonista.</a:t>
            </a:r>
          </a:p>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Antagonista.</a:t>
            </a:r>
          </a:p>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Personajes secundarios</a:t>
            </a:r>
            <a:r>
              <a:rPr lang="es-GT" b="1"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Personajes redondos.</a:t>
            </a:r>
            <a:endParaRPr lang="es-GT"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Personajes planos.</a:t>
            </a:r>
          </a:p>
          <a:p>
            <a:pPr marL="342900" indent="-342900">
              <a:buFont typeface="+mj-lt"/>
              <a:buAutoNum type="arabicPeriod"/>
            </a:pPr>
            <a:r>
              <a:rPr lang="es-GT" sz="1800" b="1" dirty="0">
                <a:effectLst/>
                <a:latin typeface="Calibri" panose="020F0502020204030204" pitchFamily="34" charset="0"/>
                <a:ea typeface="Calibri" panose="020F0502020204030204" pitchFamily="34" charset="0"/>
                <a:cs typeface="Times New Roman" panose="02020603050405020304" pitchFamily="18" charset="0"/>
              </a:rPr>
              <a:t>Personajes de soporte</a:t>
            </a:r>
            <a:r>
              <a:rPr lang="es-GT" b="1"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067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8D153A-982B-A8B4-0574-14172432C6D9}"/>
              </a:ext>
            </a:extLst>
          </p:cNvPr>
          <p:cNvSpPr txBox="1"/>
          <p:nvPr/>
        </p:nvSpPr>
        <p:spPr>
          <a:xfrm>
            <a:off x="1485281" y="2777310"/>
            <a:ext cx="6094070" cy="923330"/>
          </a:xfrm>
          <a:prstGeom prst="rect">
            <a:avLst/>
          </a:prstGeom>
          <a:noFill/>
        </p:spPr>
        <p:txBody>
          <a:bodyPr wrap="square">
            <a:spAutoFit/>
          </a:bodyPr>
          <a:lstStyle/>
          <a:p>
            <a:r>
              <a:rPr lang="es-GT" sz="5400" kern="100" dirty="0">
                <a:latin typeface="Aharoni" panose="02010803020104030203" pitchFamily="2" charset="-79"/>
                <a:ea typeface="Calibri" panose="020F0502020204030204" pitchFamily="34" charset="0"/>
                <a:cs typeface="Aharoni" panose="02010803020104030203" pitchFamily="2" charset="-79"/>
              </a:rPr>
              <a:t>Protagonista: </a:t>
            </a:r>
          </a:p>
        </p:txBody>
      </p:sp>
      <p:pic>
        <p:nvPicPr>
          <p:cNvPr id="1026" name="Picture 2">
            <a:extLst>
              <a:ext uri="{FF2B5EF4-FFF2-40B4-BE49-F238E27FC236}">
                <a16:creationId xmlns:a16="http://schemas.microsoft.com/office/drawing/2014/main" id="{2178A403-2748-BA29-F6F2-9F405EBF2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0"/>
            <a:ext cx="4845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860BBFB-06BC-ADBE-DAB3-FCE012135636}"/>
              </a:ext>
            </a:extLst>
          </p:cNvPr>
          <p:cNvSpPr txBox="1"/>
          <p:nvPr/>
        </p:nvSpPr>
        <p:spPr>
          <a:xfrm>
            <a:off x="678024" y="3700640"/>
            <a:ext cx="6096000" cy="968278"/>
          </a:xfrm>
          <a:prstGeom prst="rect">
            <a:avLst/>
          </a:prstGeom>
          <a:noFill/>
        </p:spPr>
        <p:txBody>
          <a:bodyPr wrap="square">
            <a:spAutoFit/>
          </a:bodyPr>
          <a:lstStyle/>
          <a:p>
            <a:pPr lvl="0" algn="just">
              <a:lnSpc>
                <a:spcPct val="107000"/>
              </a:lnSpc>
              <a:spcAft>
                <a:spcPts val="800"/>
              </a:spcAft>
            </a:pPr>
            <a:r>
              <a:rPr lang="es-GT" sz="1800" kern="100" dirty="0">
                <a:effectLst/>
                <a:latin typeface="Calibri" panose="020F0502020204030204" pitchFamily="34" charset="0"/>
                <a:ea typeface="Calibri" panose="020F0502020204030204" pitchFamily="34" charset="0"/>
                <a:cs typeface="Times New Roman" panose="02020603050405020304" pitchFamily="18" charset="0"/>
              </a:rPr>
              <a:t>Es el personaje principal de la historia. La trama gira en torno a él/ella, y su objetivo y desarrollo personal son fundamentales para la narrativa.</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65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668A2E-FDAC-0F9D-5246-E427846A196B}"/>
              </a:ext>
            </a:extLst>
          </p:cNvPr>
          <p:cNvSpPr txBox="1"/>
          <p:nvPr/>
        </p:nvSpPr>
        <p:spPr>
          <a:xfrm>
            <a:off x="1220932" y="2142898"/>
            <a:ext cx="6099462" cy="923330"/>
          </a:xfrm>
          <a:prstGeom prst="rect">
            <a:avLst/>
          </a:prstGeom>
          <a:noFill/>
        </p:spPr>
        <p:txBody>
          <a:bodyPr wrap="square">
            <a:spAutoFit/>
          </a:bodyPr>
          <a:lstStyle/>
          <a:p>
            <a:r>
              <a:rPr lang="es-GT" sz="5400" kern="100" dirty="0">
                <a:latin typeface="Aharoni" panose="02010803020104030203" pitchFamily="2" charset="-79"/>
                <a:ea typeface="Calibri" panose="020F0502020204030204" pitchFamily="34" charset="0"/>
                <a:cs typeface="Aharoni" panose="02010803020104030203" pitchFamily="2" charset="-79"/>
              </a:rPr>
              <a:t>Antagonista:</a:t>
            </a:r>
          </a:p>
        </p:txBody>
      </p:sp>
      <p:pic>
        <p:nvPicPr>
          <p:cNvPr id="2050" name="Picture 2">
            <a:extLst>
              <a:ext uri="{FF2B5EF4-FFF2-40B4-BE49-F238E27FC236}">
                <a16:creationId xmlns:a16="http://schemas.microsoft.com/office/drawing/2014/main" id="{93619A47-6E1D-DCEF-5210-FE1112A5E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273" y="0"/>
            <a:ext cx="45027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FFE464F-5BA2-89CE-26B2-F99DEC581008}"/>
              </a:ext>
            </a:extLst>
          </p:cNvPr>
          <p:cNvSpPr txBox="1"/>
          <p:nvPr/>
        </p:nvSpPr>
        <p:spPr>
          <a:xfrm>
            <a:off x="852053" y="3066228"/>
            <a:ext cx="6099462" cy="923330"/>
          </a:xfrm>
          <a:prstGeom prst="rect">
            <a:avLst/>
          </a:prstGeom>
          <a:noFill/>
        </p:spPr>
        <p:txBody>
          <a:bodyPr wrap="square">
            <a:spAutoFit/>
          </a:bodyPr>
          <a:lstStyle/>
          <a:p>
            <a:pPr algn="just"/>
            <a:r>
              <a:rPr lang="es-GT" sz="1800" dirty="0">
                <a:effectLst/>
                <a:latin typeface="Calibri" panose="020F0502020204030204" pitchFamily="34" charset="0"/>
                <a:ea typeface="Calibri" panose="020F0502020204030204" pitchFamily="34" charset="0"/>
                <a:cs typeface="Times New Roman" panose="02020603050405020304" pitchFamily="18" charset="0"/>
              </a:rPr>
              <a:t>Es el personaje que se opone al protagonista y crea conflictos. Puede ser un villano, un enemigo o simplemente alguien con intereses contrarios a los del protagonista.</a:t>
            </a:r>
            <a:endParaRPr lang="es-GT" dirty="0"/>
          </a:p>
        </p:txBody>
      </p:sp>
    </p:spTree>
    <p:extLst>
      <p:ext uri="{BB962C8B-B14F-4D97-AF65-F5344CB8AC3E}">
        <p14:creationId xmlns:p14="http://schemas.microsoft.com/office/powerpoint/2010/main" val="31756937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C12F4C-9283-B882-24CE-D34456CE7508}"/>
              </a:ext>
            </a:extLst>
          </p:cNvPr>
          <p:cNvSpPr txBox="1"/>
          <p:nvPr/>
        </p:nvSpPr>
        <p:spPr>
          <a:xfrm>
            <a:off x="1470314" y="1674674"/>
            <a:ext cx="6099462" cy="1754326"/>
          </a:xfrm>
          <a:prstGeom prst="rect">
            <a:avLst/>
          </a:prstGeom>
          <a:noFill/>
        </p:spPr>
        <p:txBody>
          <a:bodyPr wrap="square">
            <a:spAutoFit/>
          </a:bodyPr>
          <a:lstStyle/>
          <a:p>
            <a:r>
              <a:rPr lang="es-GT" sz="5400" kern="100" dirty="0">
                <a:latin typeface="Aharoni" panose="02010803020104030203" pitchFamily="2" charset="-79"/>
                <a:ea typeface="Calibri" panose="020F0502020204030204" pitchFamily="34" charset="0"/>
                <a:cs typeface="Aharoni" panose="02010803020104030203" pitchFamily="2" charset="-79"/>
              </a:rPr>
              <a:t>Personajes secundarios:</a:t>
            </a:r>
          </a:p>
        </p:txBody>
      </p:sp>
      <p:pic>
        <p:nvPicPr>
          <p:cNvPr id="3074" name="Picture 2">
            <a:extLst>
              <a:ext uri="{FF2B5EF4-FFF2-40B4-BE49-F238E27FC236}">
                <a16:creationId xmlns:a16="http://schemas.microsoft.com/office/drawing/2014/main" id="{0292DB59-2A59-D75E-C8A1-A14F3269D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985" y="681037"/>
            <a:ext cx="5362575" cy="54959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F2E95BB-A2F9-F85B-3BEC-3D004EE4F19F}"/>
              </a:ext>
            </a:extLst>
          </p:cNvPr>
          <p:cNvSpPr txBox="1"/>
          <p:nvPr/>
        </p:nvSpPr>
        <p:spPr>
          <a:xfrm>
            <a:off x="951419" y="3428999"/>
            <a:ext cx="6099462" cy="923330"/>
          </a:xfrm>
          <a:prstGeom prst="rect">
            <a:avLst/>
          </a:prstGeom>
          <a:noFill/>
        </p:spPr>
        <p:txBody>
          <a:bodyPr wrap="square">
            <a:spAutoFit/>
          </a:bodyPr>
          <a:lstStyle/>
          <a:p>
            <a:r>
              <a:rPr lang="es-GT" sz="1800" dirty="0">
                <a:effectLst/>
                <a:latin typeface="Calibri" panose="020F0502020204030204" pitchFamily="34" charset="0"/>
                <a:ea typeface="Calibri" panose="020F0502020204030204" pitchFamily="34" charset="0"/>
                <a:cs typeface="Times New Roman" panose="02020603050405020304" pitchFamily="18" charset="0"/>
              </a:rPr>
              <a:t>Son personajes que no son el protagonista, desempeñan un papel importante en la historia. Pueden ser amigos, aliados, familiares o compañeros del protagonista. </a:t>
            </a:r>
            <a:endParaRPr lang="es-GT" dirty="0"/>
          </a:p>
        </p:txBody>
      </p:sp>
    </p:spTree>
    <p:extLst>
      <p:ext uri="{BB962C8B-B14F-4D97-AF65-F5344CB8AC3E}">
        <p14:creationId xmlns:p14="http://schemas.microsoft.com/office/powerpoint/2010/main" val="251150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7260C5-839E-B3E3-5A83-03E8F2446D85}"/>
              </a:ext>
            </a:extLst>
          </p:cNvPr>
          <p:cNvSpPr txBox="1"/>
          <p:nvPr/>
        </p:nvSpPr>
        <p:spPr>
          <a:xfrm>
            <a:off x="1657350" y="1674674"/>
            <a:ext cx="6099462" cy="1754326"/>
          </a:xfrm>
          <a:prstGeom prst="rect">
            <a:avLst/>
          </a:prstGeom>
          <a:noFill/>
        </p:spPr>
        <p:txBody>
          <a:bodyPr wrap="square">
            <a:spAutoFit/>
          </a:bodyPr>
          <a:lstStyle/>
          <a:p>
            <a:pPr algn="just"/>
            <a:r>
              <a:rPr lang="es-GT" sz="5400" kern="100" dirty="0">
                <a:latin typeface="Aharoni" panose="02010803020104030203" pitchFamily="2" charset="-79"/>
                <a:ea typeface="Calibri" panose="020F0502020204030204" pitchFamily="34" charset="0"/>
                <a:cs typeface="Aharoni" panose="02010803020104030203" pitchFamily="2" charset="-79"/>
              </a:rPr>
              <a:t>Personajes redondos: </a:t>
            </a:r>
          </a:p>
        </p:txBody>
      </p:sp>
      <p:sp>
        <p:nvSpPr>
          <p:cNvPr id="7" name="CuadroTexto 6">
            <a:extLst>
              <a:ext uri="{FF2B5EF4-FFF2-40B4-BE49-F238E27FC236}">
                <a16:creationId xmlns:a16="http://schemas.microsoft.com/office/drawing/2014/main" id="{276A08D3-C030-49BE-D946-316037959096}"/>
              </a:ext>
            </a:extLst>
          </p:cNvPr>
          <p:cNvSpPr txBox="1"/>
          <p:nvPr/>
        </p:nvSpPr>
        <p:spPr>
          <a:xfrm>
            <a:off x="909205" y="3429000"/>
            <a:ext cx="6099462" cy="923330"/>
          </a:xfrm>
          <a:prstGeom prst="rect">
            <a:avLst/>
          </a:prstGeom>
          <a:noFill/>
        </p:spPr>
        <p:txBody>
          <a:bodyPr wrap="square">
            <a:spAutoFit/>
          </a:bodyPr>
          <a:lstStyle/>
          <a:p>
            <a:pPr algn="just"/>
            <a:r>
              <a:rPr lang="es-GT" sz="1800" dirty="0">
                <a:effectLst/>
                <a:latin typeface="Calibri" panose="020F0502020204030204" pitchFamily="34" charset="0"/>
                <a:ea typeface="Calibri" panose="020F0502020204030204" pitchFamily="34" charset="0"/>
                <a:cs typeface="Times New Roman" panose="02020603050405020304" pitchFamily="18" charset="0"/>
              </a:rPr>
              <a:t>Son personajes complejos y bien desarrollados. Tienen características detalladas, motivaciones internas y experimentan un crecimiento o cambio a lo largo de la historia.</a:t>
            </a:r>
            <a:endParaRPr lang="es-GT" dirty="0"/>
          </a:p>
        </p:txBody>
      </p:sp>
      <p:pic>
        <p:nvPicPr>
          <p:cNvPr id="4098" name="Picture 2">
            <a:extLst>
              <a:ext uri="{FF2B5EF4-FFF2-40B4-BE49-F238E27FC236}">
                <a16:creationId xmlns:a16="http://schemas.microsoft.com/office/drawing/2014/main" id="{99D2C1F1-F5AE-353A-A748-778B3E72B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273"/>
          <a:stretch/>
        </p:blipFill>
        <p:spPr bwMode="auto">
          <a:xfrm>
            <a:off x="7668492" y="0"/>
            <a:ext cx="4487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3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585B8DE64D36B41A04288D07E8D54B5" ma:contentTypeVersion="8" ma:contentTypeDescription="Crear nuevo documento." ma:contentTypeScope="" ma:versionID="eb5a1ee5386079138555872d18a68ca2">
  <xsd:schema xmlns:xsd="http://www.w3.org/2001/XMLSchema" xmlns:xs="http://www.w3.org/2001/XMLSchema" xmlns:p="http://schemas.microsoft.com/office/2006/metadata/properties" xmlns:ns3="e1ffb3bf-247f-432e-84ee-a01f6d09b3e2" targetNamespace="http://schemas.microsoft.com/office/2006/metadata/properties" ma:root="true" ma:fieldsID="fffdc06d00ec0afab3201b3fb35159c8" ns3:_="">
    <xsd:import namespace="e1ffb3bf-247f-432e-84ee-a01f6d09b3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fb3bf-247f-432e-84ee-a01f6d09b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35210-799B-4164-93D1-F75ADB8E0FE8}">
  <ds:schemaRefs>
    <ds:schemaRef ds:uri="http://schemas.microsoft.com/sharepoint/v3/contenttype/forms"/>
  </ds:schemaRefs>
</ds:datastoreItem>
</file>

<file path=customXml/itemProps2.xml><?xml version="1.0" encoding="utf-8"?>
<ds:datastoreItem xmlns:ds="http://schemas.openxmlformats.org/officeDocument/2006/customXml" ds:itemID="{44F242C3-325B-4256-A18F-13EB8B6A831C}">
  <ds:schemaRef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http://www.w3.org/XML/1998/namespace"/>
    <ds:schemaRef ds:uri="e1ffb3bf-247f-432e-84ee-a01f6d09b3e2"/>
    <ds:schemaRef ds:uri="http://schemas.microsoft.com/office/2006/metadata/properties"/>
  </ds:schemaRefs>
</ds:datastoreItem>
</file>

<file path=customXml/itemProps3.xml><?xml version="1.0" encoding="utf-8"?>
<ds:datastoreItem xmlns:ds="http://schemas.openxmlformats.org/officeDocument/2006/customXml" ds:itemID="{B6D30348-1328-412A-8866-E209332F2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ffb3bf-247f-432e-84ee-a01f6d09b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1495</TotalTime>
  <Words>887</Words>
  <Application>Microsoft Office PowerPoint</Application>
  <PresentationFormat>Panorámica</PresentationFormat>
  <Paragraphs>65</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Aharoni</vt:lpstr>
      <vt:lpstr>Arial</vt:lpstr>
      <vt:lpstr>Calibri</vt:lpstr>
      <vt:lpstr>Calibri Light</vt:lpstr>
      <vt:lpstr>Symbol</vt:lpstr>
      <vt:lpstr>Tema de Office</vt:lpstr>
      <vt:lpstr>El personaje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personaje</dc:title>
  <dc:creator>23160 - ANGELA MARIA LINDA MORALES GUEVARA</dc:creator>
  <cp:lastModifiedBy>23160 - ANGELA MARIA LINDA MORALES GUEVARA</cp:lastModifiedBy>
  <cp:revision>3</cp:revision>
  <dcterms:created xsi:type="dcterms:W3CDTF">2023-07-18T21:04:37Z</dcterms:created>
  <dcterms:modified xsi:type="dcterms:W3CDTF">2023-07-27T20:16:24Z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0x0101006585B8DE64D36B41A04288D07E8D54B5</vt:lpwstr>
  </property>
</Properties>
</file>